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  <p:sldMasterId id="2147483660" r:id="rId2"/>
  </p:sldMasterIdLst>
  <p:notesMasterIdLst>
    <p:notesMasterId r:id="rId22"/>
  </p:notesMasterIdLst>
  <p:sldIdLst>
    <p:sldId id="256" r:id="rId3"/>
    <p:sldId id="257" r:id="rId4"/>
    <p:sldId id="271" r:id="rId5"/>
    <p:sldId id="281" r:id="rId6"/>
    <p:sldId id="259" r:id="rId7"/>
    <p:sldId id="268" r:id="rId8"/>
    <p:sldId id="267" r:id="rId9"/>
    <p:sldId id="269" r:id="rId10"/>
    <p:sldId id="282" r:id="rId11"/>
    <p:sldId id="273" r:id="rId12"/>
    <p:sldId id="260" r:id="rId13"/>
    <p:sldId id="280" r:id="rId14"/>
    <p:sldId id="261" r:id="rId15"/>
    <p:sldId id="279" r:id="rId16"/>
    <p:sldId id="263" r:id="rId17"/>
    <p:sldId id="264" r:id="rId18"/>
    <p:sldId id="283" r:id="rId19"/>
    <p:sldId id="265" r:id="rId20"/>
    <p:sldId id="277" r:id="rId21"/>
  </p:sldIdLst>
  <p:sldSz cx="9144000" cy="5143500" type="screen16x9"/>
  <p:notesSz cx="6797675" cy="9926638"/>
  <p:embeddedFontLst>
    <p:embeddedFont>
      <p:font typeface="Amatic SC" panose="00000500000000000000" pitchFamily="2" charset="-79"/>
      <p:regular r:id="rId23"/>
      <p:bold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Comfortaa" panose="020B0604020202020204" charset="0"/>
      <p:regular r:id="rId29"/>
      <p:bold r:id="rId30"/>
    </p:embeddedFont>
    <p:embeddedFont>
      <p:font typeface="Comic Sans MS" panose="030F0702030302020204" pitchFamily="66" charset="0"/>
      <p:regular r:id="rId31"/>
      <p:bold r:id="rId32"/>
      <p:italic r:id="rId33"/>
      <p:boldItalic r:id="rId34"/>
    </p:embeddedFont>
    <p:embeddedFont>
      <p:font typeface="Lobster" panose="020B0604020202020204" charset="0"/>
      <p:regular r:id="rId35"/>
    </p:embeddedFont>
    <p:embeddedFont>
      <p:font typeface="Source Code Pro" panose="020B0509030403020204" pitchFamily="49" charset="0"/>
      <p:regular r:id="rId36"/>
      <p:bold r:id="rId37"/>
      <p:italic r:id="rId38"/>
      <p:boldItalic r:id="rId3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7B83EBC-0789-45AD-870B-A1F688BF74C8}">
  <a:tblStyle styleId="{B7B83EBC-0789-45AD-870B-A1F688BF74C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883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4.fntdata"/><Relationship Id="rId39" Type="http://schemas.openxmlformats.org/officeDocument/2006/relationships/font" Target="fonts/font17.fntdata"/><Relationship Id="rId21" Type="http://schemas.openxmlformats.org/officeDocument/2006/relationships/slide" Target="slides/slide19.xml"/><Relationship Id="rId34" Type="http://schemas.openxmlformats.org/officeDocument/2006/relationships/font" Target="fonts/font12.fntdata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7.fntdata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font" Target="fonts/font15.fntdata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font" Target="fonts/font1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9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font" Target="fonts/font13.fntdata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font" Target="fonts/font1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2987760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Google Shape;54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3f12350edd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3f12350edd_0_7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3f12350edd_0_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3f12350edd_0_8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3f12350edd_0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3f12350edd_0_95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3f12350edd_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3f12350edd_0_6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3f12350edd_0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3f12350edd_0_78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3f12350edd_0_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3f12350edd_0_88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f12350edd_0_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f12350edd_0_11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g152cace88a8_0_1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0" name="Google Shape;240;g152cace88a8_0_186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57563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body" idx="2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>
            <a:spLocks noGrp="1"/>
          </p:cNvSpPr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4"/>
        </a:solid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8" name="Google Shape;38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9" name="Google Shape;39;p9"/>
          <p:cNvSpPr txBox="1">
            <a:spLocks noGrp="1"/>
          </p:cNvSpPr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ubTitle" idx="1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>
            <a:spLocks noGrp="1"/>
          </p:cNvSpPr>
          <p:nvPr>
            <p:ph type="body" idx="1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sz="24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>
            <a:endParaRPr/>
          </a:p>
        </p:txBody>
      </p:sp>
      <p:sp>
        <p:nvSpPr>
          <p:cNvPr id="45" name="Google Shape;45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240275"/>
            <a:ext cx="8520600" cy="19818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>
            <a:r>
              <a:t>xx%</a:t>
            </a:r>
          </a:p>
        </p:txBody>
      </p:sp>
      <p:sp>
        <p:nvSpPr>
          <p:cNvPr id="48" name="Google Shape;48;p11"/>
          <p:cNvSpPr txBox="1">
            <a:spLocks noGrp="1"/>
          </p:cNvSpPr>
          <p:nvPr>
            <p:ph type="body" idx="1"/>
          </p:nvPr>
        </p:nvSpPr>
        <p:spPr>
          <a:xfrm>
            <a:off x="311700" y="33046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>
            <a:endParaRPr/>
          </a:p>
        </p:txBody>
      </p:sp>
      <p:sp>
        <p:nvSpPr>
          <p:cNvPr id="49" name="Google Shape;49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798108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227438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12569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979153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848812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463027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731648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327186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129272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426471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14767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beach-day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64325956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estbourne.sutton.sch.uk/" TargetMode="Externa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pmarks.co.uk/maths-games/hit-the-button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334" y="238452"/>
            <a:ext cx="8320252" cy="271681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4169" y="4107090"/>
            <a:ext cx="999831" cy="103641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07090"/>
            <a:ext cx="999831" cy="103641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Class Names &amp; Teachers </a:t>
            </a:r>
            <a:endParaRPr dirty="0"/>
          </a:p>
        </p:txBody>
      </p:sp>
      <p:graphicFrame>
        <p:nvGraphicFramePr>
          <p:cNvPr id="62" name="Google Shape;62;p14"/>
          <p:cNvGraphicFramePr/>
          <p:nvPr>
            <p:extLst>
              <p:ext uri="{D42A27DB-BD31-4B8C-83A1-F6EECF244321}">
                <p14:modId xmlns:p14="http://schemas.microsoft.com/office/powerpoint/2010/main" val="1574741186"/>
              </p:ext>
            </p:extLst>
          </p:nvPr>
        </p:nvGraphicFramePr>
        <p:xfrm>
          <a:off x="879750" y="1055399"/>
          <a:ext cx="7602800" cy="2139654"/>
        </p:xfrm>
        <a:graphic>
          <a:graphicData uri="http://schemas.openxmlformats.org/drawingml/2006/table">
            <a:tbl>
              <a:tblPr>
                <a:noFill/>
                <a:tableStyleId>{B7B83EBC-0789-45AD-870B-A1F688BF74C8}</a:tableStyleId>
              </a:tblPr>
              <a:tblGrid>
                <a:gridCol w="241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07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82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43034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500" dirty="0"/>
                        <a:t>Beverley</a:t>
                      </a:r>
                      <a:endParaRPr sz="35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500" dirty="0"/>
                        <a:t>Mole</a:t>
                      </a:r>
                      <a:endParaRPr sz="35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500" dirty="0"/>
                        <a:t>Eden</a:t>
                      </a:r>
                      <a:endParaRPr sz="3500"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23404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dirty="0"/>
                        <a:t>Mr Booth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sz="16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600" dirty="0"/>
                        <a:t>Miss </a:t>
                      </a:r>
                      <a:r>
                        <a:rPr lang="en-GB" sz="3600" dirty="0" err="1"/>
                        <a:t>Elharrati</a:t>
                      </a:r>
                      <a:r>
                        <a:rPr lang="en-GB" sz="3600" dirty="0"/>
                        <a:t> </a:t>
                      </a: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" sz="3600" dirty="0"/>
                        <a:t>Miss</a:t>
                      </a:r>
                      <a:r>
                        <a:rPr lang="en" sz="3600" baseline="0" dirty="0"/>
                        <a:t> Adkins</a:t>
                      </a:r>
                      <a:endParaRPr lang="en" sz="3200"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97000" y="3541925"/>
            <a:ext cx="1322000" cy="14885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1419000" y="3539459"/>
            <a:ext cx="66680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/>
          </a:p>
          <a:p>
            <a:r>
              <a:rPr lang="en-GB" sz="2400" dirty="0">
                <a:solidFill>
                  <a:srgbClr val="FF0000"/>
                </a:solidFill>
              </a:rPr>
              <a:t>Class support </a:t>
            </a:r>
            <a:r>
              <a:rPr lang="en-GB" sz="2400" dirty="0"/>
              <a:t>– Mrs Veena, Mrs </a:t>
            </a:r>
            <a:r>
              <a:rPr lang="en-GB" sz="2400" dirty="0" err="1"/>
              <a:t>Heidar</a:t>
            </a:r>
            <a:r>
              <a:rPr lang="en-GB" sz="2400" dirty="0"/>
              <a:t>, Mrs Hudson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2878" y="305932"/>
            <a:ext cx="6903613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>
                <a:solidFill>
                  <a:srgbClr val="212121"/>
                </a:solidFill>
                <a:latin typeface="AmaticSC-Bold"/>
              </a:rPr>
              <a:t>Reading top tips!</a:t>
            </a:r>
          </a:p>
          <a:p>
            <a:r>
              <a:rPr lang="en-GB" sz="1600" b="1" i="1" dirty="0">
                <a:solidFill>
                  <a:srgbClr val="FF0000"/>
                </a:solidFill>
                <a:latin typeface="+mn-lt"/>
              </a:rPr>
              <a:t>Many young children struggle with reading because they are introduced to books which are too hard for them. Every child develops at their own speed so try to be patient.</a:t>
            </a:r>
          </a:p>
          <a:p>
            <a:endParaRPr lang="en-GB" b="1" i="1" dirty="0">
              <a:solidFill>
                <a:srgbClr val="212121"/>
              </a:solidFill>
              <a:latin typeface="Arial-BoldMT"/>
            </a:endParaRPr>
          </a:p>
          <a:p>
            <a:r>
              <a:rPr lang="en-GB" sz="1800" b="1" dirty="0">
                <a:solidFill>
                  <a:srgbClr val="212121"/>
                </a:solidFill>
                <a:latin typeface="Arial-BoldMT"/>
              </a:rPr>
              <a:t>How to switch them on!</a:t>
            </a:r>
          </a:p>
          <a:p>
            <a:r>
              <a:rPr lang="en-GB" sz="1800" dirty="0">
                <a:solidFill>
                  <a:srgbClr val="212121"/>
                </a:solidFill>
                <a:latin typeface="ArialMT"/>
              </a:rPr>
              <a:t>● Encouraging your child to choose a book they want to read – books with pictures are often the best to help them gain confidence.</a:t>
            </a:r>
          </a:p>
          <a:p>
            <a:r>
              <a:rPr lang="en-GB" sz="1800" dirty="0">
                <a:solidFill>
                  <a:srgbClr val="212121"/>
                </a:solidFill>
                <a:latin typeface="ArialMT"/>
              </a:rPr>
              <a:t>● Asking your child’s teacher about the types and level of book that will best suit their level of reading.</a:t>
            </a:r>
          </a:p>
          <a:p>
            <a:r>
              <a:rPr lang="en-GB" sz="1800" dirty="0">
                <a:solidFill>
                  <a:srgbClr val="212121"/>
                </a:solidFill>
                <a:latin typeface="ArialMT"/>
              </a:rPr>
              <a:t>● Reading harder books to them if they want to hear more complex stories, but letting them read the easy bits.</a:t>
            </a:r>
          </a:p>
          <a:p>
            <a:r>
              <a:rPr lang="en-GB" sz="1800" dirty="0">
                <a:solidFill>
                  <a:srgbClr val="212121"/>
                </a:solidFill>
                <a:latin typeface="ArialMT"/>
              </a:rPr>
              <a:t>● Reading their favourite book again and again with them. Repetition helps your son or daughter learn new words.</a:t>
            </a:r>
            <a:endParaRPr lang="en-GB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6491" y="568810"/>
            <a:ext cx="1506334" cy="117329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240110" y="261033"/>
            <a:ext cx="4138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TB</a:t>
            </a:r>
          </a:p>
        </p:txBody>
      </p:sp>
    </p:spTree>
    <p:extLst>
      <p:ext uri="{BB962C8B-B14F-4D97-AF65-F5344CB8AC3E}">
        <p14:creationId xmlns:p14="http://schemas.microsoft.com/office/powerpoint/2010/main" val="32442541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CE89A7-6833-4EA3-BAD7-F5C5803DA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848506-CD0C-4408-A503-D849AB7E1B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Second hand books on Vinted, World of Books.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FCE1362-85B2-4B68-9AF7-363F865B5A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506" y="292850"/>
            <a:ext cx="7228878" cy="3942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2680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Reading</a:t>
            </a:r>
            <a:endParaRPr dirty="0"/>
          </a:p>
        </p:txBody>
      </p:sp>
      <p:sp>
        <p:nvSpPr>
          <p:cNvPr id="76" name="Google Shape;76;p16"/>
          <p:cNvSpPr txBox="1">
            <a:spLocks noGrp="1"/>
          </p:cNvSpPr>
          <p:nvPr>
            <p:ph type="body" idx="1"/>
          </p:nvPr>
        </p:nvSpPr>
        <p:spPr>
          <a:xfrm>
            <a:off x="246900" y="897715"/>
            <a:ext cx="8585400" cy="11028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Clr>
                <a:srgbClr val="000000"/>
              </a:buClr>
              <a:buFont typeface="Comfortaa"/>
              <a:buChar char="●"/>
            </a:pPr>
            <a:endParaRPr lang="en" dirty="0"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>
              <a:buClr>
                <a:srgbClr val="000000"/>
              </a:buClr>
              <a:buFont typeface="Comfortaa"/>
              <a:buChar char="●"/>
            </a:pP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5- 10 minutes of reading</a:t>
            </a:r>
            <a:r>
              <a:rPr lang="en" dirty="0">
                <a:solidFill>
                  <a:schemeClr val="accent1"/>
                </a:solidFill>
                <a:latin typeface="Comfortaa"/>
                <a:ea typeface="Comfortaa"/>
                <a:cs typeface="Comfortaa"/>
                <a:sym typeface="Comfortaa"/>
              </a:rPr>
              <a:t> each day – 5 – 6 times each week</a:t>
            </a:r>
          </a:p>
          <a:p>
            <a:pPr>
              <a:buClr>
                <a:srgbClr val="000000"/>
              </a:buClr>
              <a:buFont typeface="Comfortaa"/>
              <a:buChar char="●"/>
            </a:pPr>
            <a:r>
              <a:rPr lang="en" sz="1800" dirty="0">
                <a:latin typeface="Comfortaa"/>
                <a:ea typeface="Comfortaa"/>
                <a:cs typeface="Comfortaa"/>
                <a:sym typeface="Comfortaa"/>
              </a:rPr>
              <a:t>Children on the Jolly Phonics scheme will continue to work through these books. </a:t>
            </a:r>
            <a:r>
              <a:rPr lang="en" sz="1800" i="1" dirty="0">
                <a:latin typeface="Comfortaa"/>
                <a:ea typeface="Comfortaa"/>
                <a:cs typeface="Comfortaa"/>
                <a:sym typeface="Comfortaa"/>
              </a:rPr>
              <a:t>Jolly phonics front page of book to visit each time your hear your child read</a:t>
            </a:r>
            <a:endParaRPr lang="en" sz="1600" i="1" dirty="0">
              <a:latin typeface="Comfortaa"/>
              <a:ea typeface="Comfortaa"/>
              <a:cs typeface="Comfortaa"/>
              <a:sym typeface="Comfortaa"/>
            </a:endParaRPr>
          </a:p>
          <a:p>
            <a:pPr>
              <a:buClr>
                <a:srgbClr val="000000"/>
              </a:buClr>
              <a:buFont typeface="Comfortaa"/>
              <a:buChar char="●"/>
            </a:pPr>
            <a:r>
              <a:rPr lang="en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6 acknowledgements </a:t>
            </a: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written by the adult per week</a:t>
            </a:r>
          </a:p>
          <a:p>
            <a:pPr>
              <a:buClr>
                <a:srgbClr val="000000"/>
              </a:buClr>
              <a:buFont typeface="Comfortaa"/>
              <a:buChar char="●"/>
            </a:pP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Children receive a sticker reward for completing 6 reads. </a:t>
            </a: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omfortaa"/>
              <a:buChar char="●"/>
            </a:pP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Reading Records checked every </a:t>
            </a:r>
            <a:r>
              <a:rPr lang="en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Monday by teacher</a:t>
            </a:r>
            <a:r>
              <a:rPr lang="en" b="1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.</a:t>
            </a:r>
            <a:r>
              <a:rPr lang="en" b="1" u="sng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 </a:t>
            </a: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omfortaa"/>
              <a:buChar char="●"/>
            </a:pPr>
            <a:endParaRPr b="1" u="sng" dirty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77" name="Google Shape;7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41779" y="3218135"/>
            <a:ext cx="1690521" cy="1271971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6"/>
          <p:cNvSpPr txBox="1"/>
          <p:nvPr/>
        </p:nvSpPr>
        <p:spPr>
          <a:xfrm>
            <a:off x="246900" y="3510935"/>
            <a:ext cx="5535600" cy="146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indent="-330200">
              <a:lnSpc>
                <a:spcPct val="115000"/>
              </a:lnSpc>
              <a:buSzPts val="1600"/>
              <a:buFont typeface="Comfortaa"/>
              <a:buChar char="●"/>
            </a:pPr>
            <a:r>
              <a:rPr lang="en" sz="1800" dirty="0">
                <a:latin typeface="Comfortaa"/>
                <a:ea typeface="Comfortaa"/>
                <a:cs typeface="Comfortaa"/>
                <a:sym typeface="Comfortaa"/>
              </a:rPr>
              <a:t>Once all JP books have been read, the children will move onto the </a:t>
            </a:r>
            <a:r>
              <a:rPr lang="en" sz="1800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TreeTops </a:t>
            </a:r>
            <a:r>
              <a:rPr lang="en" sz="1800" dirty="0">
                <a:latin typeface="Comfortaa"/>
                <a:ea typeface="Comfortaa"/>
                <a:cs typeface="Comfortaa"/>
                <a:sym typeface="Comfortaa"/>
              </a:rPr>
              <a:t>scheme</a:t>
            </a:r>
          </a:p>
          <a:p>
            <a:pPr marL="457200" indent="-330200">
              <a:lnSpc>
                <a:spcPct val="115000"/>
              </a:lnSpc>
              <a:buSzPts val="1600"/>
              <a:buFont typeface="Comfortaa"/>
              <a:buChar char="●"/>
            </a:pPr>
            <a:endParaRPr lang="en" sz="1800" dirty="0">
              <a:latin typeface="Comfortaa"/>
              <a:ea typeface="Comfortaa"/>
              <a:cs typeface="Comfortaa"/>
              <a:sym typeface="Comfortaa"/>
            </a:endParaRPr>
          </a:p>
          <a:p>
            <a:pPr marL="457200" indent="-330200">
              <a:lnSpc>
                <a:spcPct val="115000"/>
              </a:lnSpc>
              <a:buSzPts val="1600"/>
              <a:buFont typeface="Comfortaa"/>
              <a:buChar char="●"/>
            </a:pPr>
            <a:endParaRPr lang="en" sz="1800" dirty="0"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omfortaa"/>
              <a:buChar char="●"/>
            </a:pPr>
            <a:endParaRPr sz="1800" dirty="0"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Your Child’s reading record should look like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8131" y="1344558"/>
            <a:ext cx="1330870" cy="3108434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0096206"/>
              </p:ext>
            </p:extLst>
          </p:nvPr>
        </p:nvGraphicFramePr>
        <p:xfrm>
          <a:off x="379095" y="1285983"/>
          <a:ext cx="6660207" cy="2860347"/>
        </p:xfrm>
        <a:graphic>
          <a:graphicData uri="http://schemas.openxmlformats.org/drawingml/2006/table">
            <a:tbl>
              <a:tblPr firstRow="1" firstCol="1" bandRow="1">
                <a:tableStyleId>{B7B83EBC-0789-45AD-870B-A1F688BF74C8}</a:tableStyleId>
              </a:tblPr>
              <a:tblGrid>
                <a:gridCol w="691258">
                  <a:extLst>
                    <a:ext uri="{9D8B030D-6E8A-4147-A177-3AD203B41FA5}">
                      <a16:colId xmlns:a16="http://schemas.microsoft.com/office/drawing/2014/main" val="1740111289"/>
                    </a:ext>
                  </a:extLst>
                </a:gridCol>
                <a:gridCol w="806055">
                  <a:extLst>
                    <a:ext uri="{9D8B030D-6E8A-4147-A177-3AD203B41FA5}">
                      <a16:colId xmlns:a16="http://schemas.microsoft.com/office/drawing/2014/main" val="3087639022"/>
                    </a:ext>
                  </a:extLst>
                </a:gridCol>
                <a:gridCol w="3491949">
                  <a:extLst>
                    <a:ext uri="{9D8B030D-6E8A-4147-A177-3AD203B41FA5}">
                      <a16:colId xmlns:a16="http://schemas.microsoft.com/office/drawing/2014/main" val="439088069"/>
                    </a:ext>
                  </a:extLst>
                </a:gridCol>
                <a:gridCol w="1670945">
                  <a:extLst>
                    <a:ext uri="{9D8B030D-6E8A-4147-A177-3AD203B41FA5}">
                      <a16:colId xmlns:a16="http://schemas.microsoft.com/office/drawing/2014/main" val="173187674"/>
                    </a:ext>
                  </a:extLst>
                </a:gridCol>
              </a:tblGrid>
              <a:tr h="2576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Date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Signed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Comments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Book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0367283"/>
                  </a:ext>
                </a:extLst>
              </a:tr>
              <a:tr h="10906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18.9.26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Mum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Super reading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Beach</a:t>
                      </a:r>
                      <a:r>
                        <a:rPr lang="en-GB" sz="1000" baseline="0" dirty="0">
                          <a:effectLst/>
                        </a:rPr>
                        <a:t> adventure</a:t>
                      </a:r>
                      <a:r>
                        <a:rPr lang="en-GB" sz="10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p4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66246801"/>
                  </a:ext>
                </a:extLst>
              </a:tr>
              <a:tr h="9789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19.9.26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Dad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Terry found  the following words tricky today – table,</a:t>
                      </a:r>
                      <a:r>
                        <a:rPr lang="en-GB" sz="1000" baseline="0" dirty="0">
                          <a:effectLst/>
                        </a:rPr>
                        <a:t> sun, ice cream.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p7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08518574"/>
                  </a:ext>
                </a:extLst>
              </a:tr>
              <a:tr h="5330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20.9.2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Grandpa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Terry</a:t>
                      </a:r>
                      <a:r>
                        <a:rPr lang="en-GB" sz="1000" baseline="0" dirty="0">
                          <a:effectLst/>
                        </a:rPr>
                        <a:t> explained that the story took place at the beach and towards the end, was set in Amy’s house. </a:t>
                      </a:r>
                      <a:r>
                        <a:rPr lang="en-GB" sz="10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 p10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797689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8657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BIG Books							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1700" y="1228674"/>
            <a:ext cx="8520600" cy="3823159"/>
          </a:xfrm>
        </p:spPr>
        <p:txBody>
          <a:bodyPr/>
          <a:lstStyle/>
          <a:p>
            <a:r>
              <a:rPr lang="en-GB" dirty="0">
                <a:latin typeface="Comfortaa" panose="020B0604020202020204" charset="0"/>
              </a:rPr>
              <a:t>10 Carefully chosen books for the children to read by themselves and/ with an adult, throughout the year</a:t>
            </a:r>
          </a:p>
          <a:p>
            <a:r>
              <a:rPr lang="en-GB" dirty="0">
                <a:latin typeface="Comfortaa" panose="020B0604020202020204" charset="0"/>
              </a:rPr>
              <a:t>Children receive a stamp for each book read. A High 5 and Top 10 certificate. </a:t>
            </a:r>
          </a:p>
          <a:p>
            <a:r>
              <a:rPr lang="en-GB" dirty="0">
                <a:latin typeface="Comfortaa" panose="020B0604020202020204" charset="0"/>
              </a:rPr>
              <a:t>Book Review – must be completed before they </a:t>
            </a:r>
          </a:p>
          <a:p>
            <a:pPr marL="114300" indent="0">
              <a:buNone/>
            </a:pPr>
            <a:r>
              <a:rPr lang="en-GB" dirty="0">
                <a:latin typeface="Comfortaa" panose="020B0604020202020204" charset="0"/>
              </a:rPr>
              <a:t>choose a new book</a:t>
            </a:r>
          </a:p>
          <a:p>
            <a:endParaRPr lang="en-GB" dirty="0">
              <a:latin typeface="Comfortaa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579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Big Books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5989" y="4949337"/>
            <a:ext cx="4622920" cy="1474663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2050" name="Picture 2" descr="Image result for great events the great fire of lond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574" y="1124755"/>
            <a:ext cx="1657177" cy="203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a bear called paddingt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0895" y="1124755"/>
            <a:ext cx="1494768" cy="2007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the first encyclopedia of animal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697" y="1093850"/>
            <a:ext cx="1845051" cy="203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result for the twit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8748" y="1093850"/>
            <a:ext cx="1520964" cy="203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Image result for florence nightingale emma fischel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1170" y="1124755"/>
            <a:ext cx="1919725" cy="2007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Image result for the owl who was afraid of the dark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518" y="3132083"/>
            <a:ext cx="1688233" cy="1817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Image result for the true story of the three little pigs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2151" y="3116835"/>
            <a:ext cx="1562600" cy="1847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Image result for the morning i met a whale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2191" y="3078673"/>
            <a:ext cx="1562422" cy="1848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Image result for the day the crayons quit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053" y="3146761"/>
            <a:ext cx="1919725" cy="181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Image result for georges marvellous medicine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09" y="3162534"/>
            <a:ext cx="1164754" cy="1786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06554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8117F-1683-4E99-BB17-E146AD1EFD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FF4CD9-8024-4DA2-BA5D-D489609BA4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1430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Source Code Pro"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fortaa" panose="020B0604020202020204" charset="0"/>
                <a:ea typeface="Source Code Pro"/>
                <a:sym typeface="Source Code Pro"/>
              </a:rPr>
              <a:t>Reading Rocks! – photo</a:t>
            </a:r>
          </a:p>
          <a:p>
            <a:pPr marL="11430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Source Code Pro"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fortaa" panose="020B0604020202020204" charset="0"/>
              <a:ea typeface="Source Code Pro"/>
              <a:sym typeface="Source Code Pro"/>
            </a:endParaRPr>
          </a:p>
          <a:p>
            <a:pPr marL="4572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Source Code Pro"/>
              <a:buChar char="●"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Comfortaa" panose="020B0604020202020204" charset="0"/>
                <a:ea typeface="Source Code Pro"/>
                <a:sym typeface="Source Code Pro"/>
              </a:rPr>
              <a:t>Who can find the funniest place to</a:t>
            </a:r>
          </a:p>
          <a:p>
            <a:pPr marL="11430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Comfortaa" panose="020B0604020202020204" charset="0"/>
                <a:ea typeface="Source Code Pro"/>
                <a:sym typeface="Source Code Pro"/>
              </a:rPr>
              <a:t> read in your class?</a:t>
            </a:r>
          </a:p>
          <a:p>
            <a:pPr marL="11430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rgbClr val="666666"/>
              </a:solidFill>
              <a:effectLst/>
              <a:uLnTx/>
              <a:uFillTx/>
              <a:latin typeface="Comfortaa" panose="020B0604020202020204" charset="0"/>
              <a:ea typeface="Source Code Pro"/>
              <a:sym typeface="Source Code Pro"/>
            </a:endParaRPr>
          </a:p>
          <a:p>
            <a:pPr marL="4572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Source Code Pro"/>
              <a:buChar char="●"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Comfortaa" panose="020B0604020202020204" charset="0"/>
                <a:ea typeface="Source Code Pro"/>
                <a:sym typeface="Source Code Pro"/>
              </a:rPr>
              <a:t>Please take a picture of your child reading </a:t>
            </a:r>
          </a:p>
          <a:p>
            <a:pPr marL="11430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Source Code Pro"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Comfortaa" panose="020B0604020202020204" charset="0"/>
                <a:ea typeface="Source Code Pro"/>
                <a:sym typeface="Source Code Pro"/>
              </a:rPr>
              <a:t>somewhere fun for a whole class display.</a:t>
            </a:r>
          </a:p>
          <a:p>
            <a:endParaRPr lang="en-GB" dirty="0"/>
          </a:p>
        </p:txBody>
      </p:sp>
      <p:pic>
        <p:nvPicPr>
          <p:cNvPr id="4" name="Picture 2" descr="Image result for fun places to read a book">
            <a:extLst>
              <a:ext uri="{FF2B5EF4-FFF2-40B4-BE49-F238E27FC236}">
                <a16:creationId xmlns:a16="http://schemas.microsoft.com/office/drawing/2014/main" id="{6C08964A-53FA-448E-9EA5-09F56598B7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6194484" y="1593553"/>
            <a:ext cx="2279482" cy="304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59095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5307" y="785622"/>
            <a:ext cx="715676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fortaa" panose="020B0604020202020204" charset="0"/>
              </a:rPr>
              <a:t>The following information can be found on the Year 2 class page:</a:t>
            </a:r>
          </a:p>
          <a:p>
            <a:endParaRPr lang="en-GB" sz="2800" dirty="0">
              <a:latin typeface="Comfortaa" panose="020B0604020202020204" charset="0"/>
            </a:endParaRPr>
          </a:p>
          <a:p>
            <a:r>
              <a:rPr lang="en-GB" sz="2800" dirty="0">
                <a:latin typeface="Comfortaa" panose="020B0604020202020204" charset="0"/>
              </a:rPr>
              <a:t>Curriculum Overview</a:t>
            </a:r>
          </a:p>
          <a:p>
            <a:r>
              <a:rPr lang="en-GB" sz="2800" dirty="0">
                <a:latin typeface="Comfortaa" panose="020B0604020202020204" charset="0"/>
              </a:rPr>
              <a:t>Learn Its</a:t>
            </a:r>
          </a:p>
          <a:p>
            <a:r>
              <a:rPr lang="en-GB" sz="2800" dirty="0">
                <a:latin typeface="Comfortaa" panose="020B0604020202020204" charset="0"/>
              </a:rPr>
              <a:t>Spell Its</a:t>
            </a:r>
          </a:p>
          <a:p>
            <a:r>
              <a:rPr lang="en-GB" sz="2800" dirty="0">
                <a:latin typeface="Comfortaa" panose="020B0604020202020204" charset="0"/>
              </a:rPr>
              <a:t>Big Books</a:t>
            </a:r>
          </a:p>
          <a:p>
            <a:r>
              <a:rPr lang="en-GB" sz="2800" dirty="0">
                <a:latin typeface="Comfortaa" panose="020B0604020202020204" charset="0"/>
              </a:rPr>
              <a:t>Reading and phonics links</a:t>
            </a:r>
          </a:p>
          <a:p>
            <a:r>
              <a:rPr lang="en-GB" sz="2800" dirty="0">
                <a:latin typeface="Comfortaa" panose="020B0604020202020204" charset="0"/>
              </a:rPr>
              <a:t>Slides from todays meeting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2645826-71E5-440F-B427-79CC48237949}"/>
              </a:ext>
            </a:extLst>
          </p:cNvPr>
          <p:cNvSpPr txBox="1"/>
          <p:nvPr/>
        </p:nvSpPr>
        <p:spPr>
          <a:xfrm>
            <a:off x="475307" y="303312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  <a:hlinkClick r:id="rId2"/>
              </a:rPr>
              <a:t>https://www.westbourne.sutton.sch.uk/</a:t>
            </a:r>
            <a:endParaRPr lang="en-GB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749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7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Homework</a:t>
            </a:r>
            <a:endParaRPr dirty="0"/>
          </a:p>
        </p:txBody>
      </p:sp>
      <p:sp>
        <p:nvSpPr>
          <p:cNvPr id="84" name="Google Shape;84;p17"/>
          <p:cNvSpPr txBox="1">
            <a:spLocks noGrp="1"/>
          </p:cNvSpPr>
          <p:nvPr>
            <p:ph type="body" idx="1"/>
          </p:nvPr>
        </p:nvSpPr>
        <p:spPr>
          <a:xfrm>
            <a:off x="375074" y="1090599"/>
            <a:ext cx="8520600" cy="390177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indent="-381000">
              <a:buClr>
                <a:srgbClr val="000000"/>
              </a:buClr>
              <a:buSzPts val="2400"/>
              <a:buFont typeface="Comfortaa"/>
              <a:buChar char="●"/>
            </a:pPr>
            <a:r>
              <a:rPr lang="en-GB" i="1" dirty="0">
                <a:solidFill>
                  <a:schemeClr val="tx1"/>
                </a:solidFill>
              </a:rPr>
              <a:t>If a child’s spellings aren’t learnt each week, this could mean that a child may not be able to spell over 360 words in one year!</a:t>
            </a:r>
            <a:endParaRPr lang="en" i="1" dirty="0">
              <a:solidFill>
                <a:schemeClr val="tx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-381000">
              <a:buClr>
                <a:srgbClr val="000000"/>
              </a:buClr>
              <a:buSzPts val="2400"/>
              <a:buFont typeface="Comfortaa"/>
              <a:buChar char="●"/>
            </a:pP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Spellings each week – handed out </a:t>
            </a:r>
            <a:r>
              <a:rPr lang="en" b="1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Friday</a:t>
            </a: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. Quizzed the following Friday.  </a:t>
            </a:r>
          </a:p>
          <a:p>
            <a:pPr indent="-381000">
              <a:buClr>
                <a:srgbClr val="000000"/>
              </a:buClr>
              <a:buSzPts val="2400"/>
              <a:buFont typeface="Comfortaa"/>
              <a:buChar char="●"/>
            </a:pP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Spell Its – words they’re expected to know by the end of year 2. Built into the spelling list </a:t>
            </a:r>
          </a:p>
          <a:p>
            <a:pPr indent="-381000">
              <a:buClr>
                <a:srgbClr val="000000"/>
              </a:buClr>
              <a:buSzPts val="2400"/>
              <a:buFont typeface="Comfortaa"/>
              <a:buChar char="●"/>
            </a:pPr>
            <a:r>
              <a:rPr lang="en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Their spelling quiz will go home with them on a Friday</a:t>
            </a: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mfortaa"/>
              <a:buChar char="●"/>
            </a:pPr>
            <a:endParaRPr lang="en" sz="2400" dirty="0"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85" name="Google Shape;8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15001" y="4317838"/>
            <a:ext cx="3429000" cy="5328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03431D-1537-4A70-A91F-4E11EF0C0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8144" y="292850"/>
            <a:ext cx="8304155" cy="477081"/>
          </a:xfrm>
        </p:spPr>
        <p:txBody>
          <a:bodyPr/>
          <a:lstStyle/>
          <a:p>
            <a:r>
              <a:rPr lang="en" sz="2400" i="1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Green spelling book – complete practise pages in book</a:t>
            </a:r>
            <a:br>
              <a:rPr lang="en" i="1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</a:b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A984BF-0F82-42FA-A358-DC41FC06A5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8"/>
            <a:r>
              <a:rPr lang="en-GB" dirty="0"/>
              <a:t>Look  Say  Cover  Write  Check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7DC641-3DA8-4327-A596-55914CD761C5}"/>
              </a:ext>
            </a:extLst>
          </p:cNvPr>
          <p:cNvSpPr txBox="1"/>
          <p:nvPr/>
        </p:nvSpPr>
        <p:spPr>
          <a:xfrm>
            <a:off x="540929" y="1607233"/>
            <a:ext cx="45720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/>
              <a:t>Week 1</a:t>
            </a:r>
          </a:p>
          <a:p>
            <a:r>
              <a:rPr lang="en-GB" i="1" dirty="0"/>
              <a:t>Homophones and Near Homophones</a:t>
            </a:r>
          </a:p>
          <a:p>
            <a:r>
              <a:rPr lang="en-GB" dirty="0"/>
              <a:t>there</a:t>
            </a:r>
          </a:p>
          <a:p>
            <a:r>
              <a:rPr lang="en-GB" dirty="0"/>
              <a:t>their</a:t>
            </a:r>
          </a:p>
          <a:p>
            <a:r>
              <a:rPr lang="en-GB" dirty="0"/>
              <a:t>they’re</a:t>
            </a:r>
          </a:p>
          <a:p>
            <a:r>
              <a:rPr lang="en-GB" dirty="0"/>
              <a:t>here</a:t>
            </a:r>
          </a:p>
          <a:p>
            <a:r>
              <a:rPr lang="en-GB" dirty="0"/>
              <a:t>hear</a:t>
            </a:r>
          </a:p>
          <a:p>
            <a:r>
              <a:rPr lang="en-GB" dirty="0"/>
              <a:t>see</a:t>
            </a:r>
          </a:p>
          <a:p>
            <a:r>
              <a:rPr lang="en-GB" dirty="0"/>
              <a:t>sea</a:t>
            </a:r>
          </a:p>
          <a:p>
            <a:r>
              <a:rPr lang="en-GB" dirty="0"/>
              <a:t>to</a:t>
            </a:r>
          </a:p>
          <a:p>
            <a:r>
              <a:rPr lang="en-GB" dirty="0"/>
              <a:t>too</a:t>
            </a:r>
          </a:p>
          <a:p>
            <a:r>
              <a:rPr lang="en-GB" dirty="0"/>
              <a:t>two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F8A8914-C95E-4B10-88EC-63D48D86AE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6101" y="2798250"/>
            <a:ext cx="1576088" cy="1603030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CAF76E9-7398-4D42-9924-829FC5F14C57}"/>
              </a:ext>
            </a:extLst>
          </p:cNvPr>
          <p:cNvCxnSpPr>
            <a:cxnSpLocks/>
          </p:cNvCxnSpPr>
          <p:nvPr/>
        </p:nvCxnSpPr>
        <p:spPr>
          <a:xfrm>
            <a:off x="5100145" y="1379483"/>
            <a:ext cx="0" cy="23254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9BF68E5-3D82-4D67-B532-94D8ED5C2A63}"/>
              </a:ext>
            </a:extLst>
          </p:cNvPr>
          <p:cNvCxnSpPr>
            <a:cxnSpLocks/>
          </p:cNvCxnSpPr>
          <p:nvPr/>
        </p:nvCxnSpPr>
        <p:spPr>
          <a:xfrm>
            <a:off x="5654565" y="1379483"/>
            <a:ext cx="0" cy="23254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7881B33-7E6E-46FC-92E2-8C65D318D996}"/>
              </a:ext>
            </a:extLst>
          </p:cNvPr>
          <p:cNvCxnSpPr>
            <a:cxnSpLocks/>
          </p:cNvCxnSpPr>
          <p:nvPr/>
        </p:nvCxnSpPr>
        <p:spPr>
          <a:xfrm>
            <a:off x="6379779" y="1409043"/>
            <a:ext cx="0" cy="23254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093DD4E-FCCE-44BF-BB45-33DF934BC63B}"/>
              </a:ext>
            </a:extLst>
          </p:cNvPr>
          <p:cNvCxnSpPr>
            <a:cxnSpLocks/>
          </p:cNvCxnSpPr>
          <p:nvPr/>
        </p:nvCxnSpPr>
        <p:spPr>
          <a:xfrm>
            <a:off x="7081345" y="1379483"/>
            <a:ext cx="0" cy="23254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DC6505AC-03F4-4720-9FD1-D3DD3E17592D}"/>
              </a:ext>
            </a:extLst>
          </p:cNvPr>
          <p:cNvSpPr txBox="1"/>
          <p:nvPr/>
        </p:nvSpPr>
        <p:spPr>
          <a:xfrm>
            <a:off x="3813211" y="4663447"/>
            <a:ext cx="51331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Dictation later in the year + sticker for showing home learning</a:t>
            </a:r>
          </a:p>
        </p:txBody>
      </p:sp>
    </p:spTree>
    <p:extLst>
      <p:ext uri="{BB962C8B-B14F-4D97-AF65-F5344CB8AC3E}">
        <p14:creationId xmlns:p14="http://schemas.microsoft.com/office/powerpoint/2010/main" val="6305002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8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Maths</a:t>
            </a:r>
            <a:endParaRPr dirty="0"/>
          </a:p>
        </p:txBody>
      </p:sp>
      <p:sp>
        <p:nvSpPr>
          <p:cNvPr id="92" name="Google Shape;92;p18"/>
          <p:cNvSpPr txBox="1"/>
          <p:nvPr/>
        </p:nvSpPr>
        <p:spPr>
          <a:xfrm>
            <a:off x="371025" y="1093850"/>
            <a:ext cx="8289600" cy="2547984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 dirty="0">
                <a:latin typeface="Comfortaa"/>
                <a:ea typeface="Comfortaa"/>
                <a:cs typeface="Comfortaa"/>
                <a:sym typeface="Comfortaa"/>
              </a:rPr>
              <a:t>Year Two:</a:t>
            </a:r>
            <a:endParaRPr sz="1800" u="sng" dirty="0"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latin typeface="Comfortaa"/>
                <a:ea typeface="Comfortaa"/>
                <a:cs typeface="Comfortaa"/>
                <a:sym typeface="Comfortaa"/>
              </a:rPr>
              <a:t>X2, x3, </a:t>
            </a:r>
            <a:r>
              <a:rPr lang="en" sz="1800" dirty="0">
                <a:solidFill>
                  <a:srgbClr val="0070C0"/>
                </a:solidFill>
                <a:latin typeface="Comfortaa"/>
                <a:ea typeface="Comfortaa"/>
                <a:cs typeface="Comfortaa"/>
                <a:sym typeface="Comfortaa"/>
              </a:rPr>
              <a:t>x4</a:t>
            </a:r>
            <a:r>
              <a:rPr lang="en" sz="1800" dirty="0">
                <a:latin typeface="Comfortaa"/>
                <a:ea typeface="Comfortaa"/>
                <a:cs typeface="Comfortaa"/>
                <a:sym typeface="Comfortaa"/>
              </a:rPr>
              <a:t> x5,  x9, x10, </a:t>
            </a:r>
            <a:endParaRPr sz="1800" dirty="0"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latin typeface="Comfortaa"/>
                <a:ea typeface="Comfortaa"/>
                <a:cs typeface="Comfortaa"/>
                <a:sym typeface="Comfortaa"/>
              </a:rPr>
              <a:t>By the end of Year 2 children are expected to be secure with these times tables </a:t>
            </a:r>
            <a:r>
              <a:rPr lang="en" sz="1800" b="1" dirty="0">
                <a:latin typeface="Comfortaa"/>
                <a:ea typeface="Comfortaa"/>
                <a:cs typeface="Comfortaa"/>
                <a:sym typeface="Comfortaa"/>
              </a:rPr>
              <a:t>and related division facts</a:t>
            </a:r>
            <a:r>
              <a:rPr lang="en" sz="1800" dirty="0">
                <a:latin typeface="Comfortaa"/>
                <a:ea typeface="Comfortaa"/>
                <a:cs typeface="Comfortaa"/>
                <a:sym typeface="Comfortaa"/>
              </a:rPr>
              <a:t>.</a:t>
            </a:r>
            <a:endParaRPr sz="1800" dirty="0"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latin typeface="Comfortaa"/>
                <a:ea typeface="Comfortaa"/>
                <a:cs typeface="Comfortaa"/>
                <a:sym typeface="Comfortaa"/>
              </a:rPr>
              <a:t>Hit The Button - </a:t>
            </a:r>
            <a:r>
              <a:rPr lang="en" sz="1800" u="sng" dirty="0">
                <a:solidFill>
                  <a:schemeClr val="hlink"/>
                </a:solidFill>
                <a:latin typeface="Comfortaa"/>
                <a:ea typeface="Comfortaa"/>
                <a:cs typeface="Comfortaa"/>
                <a:sym typeface="Comfortaa"/>
                <a:hlinkClick r:id="rId3"/>
              </a:rPr>
              <a:t>https://www.topmarks.co.uk/maths-games/hit-the-button</a:t>
            </a:r>
            <a:endParaRPr lang="en" sz="1800" u="sng" dirty="0">
              <a:solidFill>
                <a:schemeClr val="hlink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latin typeface="Comfortaa"/>
                <a:ea typeface="Comfortaa"/>
                <a:cs typeface="Comfortaa"/>
                <a:sym typeface="Comfortaa"/>
              </a:rPr>
              <a:t>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timestable.co.uk</a:t>
            </a:r>
            <a:endParaRPr sz="1800" dirty="0"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7910E11-069E-4123-B8AD-0BE089DF5698}"/>
              </a:ext>
            </a:extLst>
          </p:cNvPr>
          <p:cNvSpPr txBox="1"/>
          <p:nvPr/>
        </p:nvSpPr>
        <p:spPr>
          <a:xfrm>
            <a:off x="8380800" y="446400"/>
            <a:ext cx="2840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L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4594"/>
            <a:ext cx="4583267" cy="304711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34B2A3E-25CB-47F9-AD57-4B69276256E9}"/>
              </a:ext>
            </a:extLst>
          </p:cNvPr>
          <p:cNvSpPr txBox="1"/>
          <p:nvPr/>
        </p:nvSpPr>
        <p:spPr>
          <a:xfrm>
            <a:off x="4583267" y="1394388"/>
            <a:ext cx="45720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381000">
              <a:buClr>
                <a:srgbClr val="000000"/>
              </a:buClr>
              <a:buSzPts val="2400"/>
              <a:buFont typeface="Comfortaa"/>
              <a:buChar char="●"/>
            </a:pPr>
            <a:r>
              <a:rPr lang="en" sz="1400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Big Maths/Written Arithmetic – </a:t>
            </a:r>
            <a:r>
              <a:rPr lang="en" dirty="0">
                <a:latin typeface="Comfortaa"/>
                <a:ea typeface="Comfortaa"/>
                <a:cs typeface="Comfortaa"/>
                <a:sym typeface="Comfortaa"/>
              </a:rPr>
              <a:t>quiz</a:t>
            </a:r>
            <a:r>
              <a:rPr lang="en" sz="1400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 every  Friday.</a:t>
            </a:r>
          </a:p>
          <a:p>
            <a:pPr indent="-381000">
              <a:buClr>
                <a:srgbClr val="000000"/>
              </a:buClr>
              <a:buSzPts val="2400"/>
              <a:buFont typeface="Comfortaa"/>
              <a:buChar char="●"/>
            </a:pPr>
            <a:endParaRPr lang="en" dirty="0">
              <a:latin typeface="Comfortaa"/>
              <a:ea typeface="Comfortaa"/>
              <a:cs typeface="Comfortaa"/>
              <a:sym typeface="Comfortaa"/>
            </a:endParaRPr>
          </a:p>
          <a:p>
            <a:pPr indent="-381000">
              <a:buClr>
                <a:srgbClr val="000000"/>
              </a:buClr>
              <a:buSzPts val="2400"/>
              <a:buFont typeface="Comfortaa"/>
              <a:buChar char="●"/>
            </a:pPr>
            <a:endParaRPr lang="en" sz="1400" dirty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mfortaa"/>
              <a:buChar char="●"/>
            </a:pPr>
            <a:r>
              <a:rPr lang="en" sz="1400" dirty="0">
                <a:solidFill>
                  <a:schemeClr val="accent1"/>
                </a:solidFill>
                <a:latin typeface="Comfortaa"/>
                <a:ea typeface="Comfortaa"/>
                <a:cs typeface="Comfortaa"/>
                <a:sym typeface="Comfortaa"/>
              </a:rPr>
              <a:t>Children will bring home their Big Maths and Written Arithmetic sheets on a Friday. </a:t>
            </a:r>
          </a:p>
          <a:p>
            <a:pPr marL="76200" lvl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</a:pPr>
            <a:endParaRPr lang="en" sz="1400" dirty="0">
              <a:solidFill>
                <a:schemeClr val="accent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mfortaa"/>
              <a:buChar char="●"/>
            </a:pPr>
            <a:r>
              <a:rPr lang="en" dirty="0">
                <a:solidFill>
                  <a:schemeClr val="accent1"/>
                </a:solidFill>
                <a:latin typeface="Comfortaa"/>
                <a:ea typeface="Comfortaa"/>
                <a:cs typeface="Comfortaa"/>
                <a:sym typeface="Comfortaa"/>
              </a:rPr>
              <a:t>You can assist </a:t>
            </a:r>
            <a:r>
              <a:rPr lang="en" sz="1400" dirty="0">
                <a:solidFill>
                  <a:schemeClr val="accent1"/>
                </a:solidFill>
                <a:latin typeface="Comfortaa"/>
                <a:ea typeface="Comfortaa"/>
                <a:cs typeface="Comfortaa"/>
                <a:sym typeface="Comfortaa"/>
              </a:rPr>
              <a:t>your child by going through the questions they may not be getting right. 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42935B-174D-41DE-B60B-3CC4621C9648}"/>
              </a:ext>
            </a:extLst>
          </p:cNvPr>
          <p:cNvSpPr txBox="1"/>
          <p:nvPr/>
        </p:nvSpPr>
        <p:spPr>
          <a:xfrm>
            <a:off x="7509600" y="273600"/>
            <a:ext cx="2567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14971289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0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FF0000"/>
                </a:solidFill>
              </a:rPr>
              <a:t>Equipment</a:t>
            </a:r>
            <a:endParaRPr dirty="0">
              <a:solidFill>
                <a:srgbClr val="FF0000"/>
              </a:solidFill>
            </a:endParaRPr>
          </a:p>
        </p:txBody>
      </p:sp>
      <p:sp>
        <p:nvSpPr>
          <p:cNvPr id="107" name="Google Shape;107;p20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mfortaa"/>
              <a:buChar char="●"/>
            </a:pPr>
            <a:r>
              <a:rPr lang="en-GB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Book Bags only, </a:t>
            </a:r>
            <a:r>
              <a:rPr lang="en-GB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please. Best for school as no room for rucksacks on pegs</a:t>
            </a: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mfortaa"/>
              <a:buChar char="●"/>
            </a:pPr>
            <a:r>
              <a:rPr lang="en-GB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Fruit</a:t>
            </a:r>
            <a:r>
              <a:rPr lang="en-GB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 – BYO or enjoy fruit provided by the school</a:t>
            </a:r>
            <a:endParaRPr dirty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mfortaa"/>
              <a:buChar char="●"/>
            </a:pPr>
            <a:r>
              <a:rPr lang="en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Water Bottle </a:t>
            </a: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– only water</a:t>
            </a:r>
            <a:endParaRPr dirty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mfortaa"/>
              <a:buChar char="●"/>
            </a:pPr>
            <a:r>
              <a:rPr lang="en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PE kits </a:t>
            </a: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– Named – Joggers during winter months, trainers. </a:t>
            </a:r>
            <a:r>
              <a:rPr lang="en-GB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Shoulder  length hair must be </a:t>
            </a: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tied back. No jewellery except stud earings – these must be covered with tape for PE</a:t>
            </a:r>
            <a:endParaRPr dirty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mfortaa"/>
              <a:buChar char="●"/>
            </a:pP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Pencil cases </a:t>
            </a:r>
            <a:r>
              <a:rPr lang="en" b="1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not</a:t>
            </a: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 required for Year </a:t>
            </a:r>
            <a:r>
              <a:rPr lang="en-GB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2</a:t>
            </a: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mfortaa"/>
              <a:buChar char="●"/>
            </a:pPr>
            <a:r>
              <a:rPr lang="en" sz="2000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Please name </a:t>
            </a:r>
            <a:r>
              <a:rPr lang="en" sz="2000" u="sng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all</a:t>
            </a:r>
            <a:r>
              <a:rPr lang="en" sz="2000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 of your child’s clothing.</a:t>
            </a: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mfortaa"/>
              <a:buChar char="●"/>
            </a:pPr>
            <a:r>
              <a:rPr lang="en" sz="2000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Toys allowed – </a:t>
            </a:r>
            <a:r>
              <a:rPr lang="en" sz="2000" dirty="0">
                <a:solidFill>
                  <a:schemeClr val="accent1"/>
                </a:solidFill>
                <a:latin typeface="Comfortaa"/>
                <a:ea typeface="Comfortaa"/>
                <a:cs typeface="Comfortaa"/>
                <a:sym typeface="Comfortaa"/>
              </a:rPr>
              <a:t>pocket size only.</a:t>
            </a:r>
            <a:endParaRPr sz="2000" dirty="0">
              <a:solidFill>
                <a:schemeClr val="accent1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A6ED2CA-34EA-41C3-85E5-5BA517DB0E9D}"/>
              </a:ext>
            </a:extLst>
          </p:cNvPr>
          <p:cNvSpPr txBox="1"/>
          <p:nvPr/>
        </p:nvSpPr>
        <p:spPr>
          <a:xfrm>
            <a:off x="8352000" y="410400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1"/>
          <p:cNvSpPr txBox="1">
            <a:spLocks noGrp="1"/>
          </p:cNvSpPr>
          <p:nvPr>
            <p:ph type="title"/>
          </p:nvPr>
        </p:nvSpPr>
        <p:spPr>
          <a:xfrm>
            <a:off x="194742" y="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Reminders</a:t>
            </a:r>
            <a:endParaRPr dirty="0"/>
          </a:p>
        </p:txBody>
      </p:sp>
      <p:sp>
        <p:nvSpPr>
          <p:cNvPr id="113" name="Google Shape;113;p21"/>
          <p:cNvSpPr txBox="1">
            <a:spLocks noGrp="1"/>
          </p:cNvSpPr>
          <p:nvPr>
            <p:ph type="body" idx="1"/>
          </p:nvPr>
        </p:nvSpPr>
        <p:spPr>
          <a:xfrm>
            <a:off x="-64800" y="801000"/>
            <a:ext cx="9144000" cy="419996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fortaa"/>
              <a:buChar char="●"/>
            </a:pP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Please ensure you provide a BIG wave when you see your child at the end of the day.</a:t>
            </a: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fortaa"/>
              <a:buChar char="●"/>
            </a:pP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Inform the office if someone different is picking them up</a:t>
            </a: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fortaa"/>
              <a:buChar char="●"/>
            </a:pP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School opens at </a:t>
            </a:r>
            <a:r>
              <a:rPr lang="en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8:35. </a:t>
            </a: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fortaa"/>
              <a:buChar char="●"/>
            </a:pP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Packed lunches - healthy lunch </a:t>
            </a:r>
            <a:r>
              <a:rPr lang="en" b="1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(guidance), </a:t>
            </a: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no nuts </a:t>
            </a:r>
            <a:endParaRPr dirty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fortaa"/>
              <a:buChar char="●"/>
            </a:pP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Clubs - a timetable has been sent on ParentMail. If your child can’t make a club, please inform the office</a:t>
            </a: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fortaa"/>
              <a:buChar char="●"/>
            </a:pP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Coats on rainy and cold days</a:t>
            </a:r>
            <a:endParaRPr dirty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fortaa"/>
              <a:buChar char="●"/>
            </a:pP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Shoe laces - if your child has laces, please teach them how to tie them</a:t>
            </a: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fortaa"/>
              <a:buChar char="●"/>
            </a:pP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If you need to speak to a teacher, please arrange a meeting via the school office. If you would like to take the matter further, please arrange a meeting with Mr Booth (Phase Leader).</a:t>
            </a: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fortaa"/>
              <a:buChar char="●"/>
            </a:pPr>
            <a:endParaRPr lang="en" dirty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10160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None/>
            </a:pPr>
            <a:endParaRPr sz="2000" dirty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198218-CA51-484F-B80A-5DB57189CF63}"/>
              </a:ext>
            </a:extLst>
          </p:cNvPr>
          <p:cNvSpPr txBox="1"/>
          <p:nvPr/>
        </p:nvSpPr>
        <p:spPr>
          <a:xfrm>
            <a:off x="951144" y="358013"/>
            <a:ext cx="6101255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		Trips:</a:t>
            </a:r>
          </a:p>
          <a:p>
            <a:endParaRPr lang="en-GB" sz="1800" dirty="0"/>
          </a:p>
          <a:p>
            <a:r>
              <a:rPr lang="en-GB" sz="1800" u="sng" dirty="0"/>
              <a:t>Autumn Term</a:t>
            </a:r>
          </a:p>
          <a:p>
            <a:r>
              <a:rPr lang="en-GB" sz="1800" dirty="0" err="1"/>
              <a:t>Painshill</a:t>
            </a:r>
            <a:r>
              <a:rPr lang="en-GB" sz="1800" dirty="0"/>
              <a:t> Park (Beverley and Mole)</a:t>
            </a:r>
          </a:p>
          <a:p>
            <a:endParaRPr lang="en-GB" sz="1800" dirty="0"/>
          </a:p>
          <a:p>
            <a:r>
              <a:rPr lang="en-GB" sz="1800" dirty="0"/>
              <a:t>Geography fieldtrip</a:t>
            </a:r>
          </a:p>
          <a:p>
            <a:endParaRPr lang="en-GB" sz="1800" dirty="0"/>
          </a:p>
          <a:p>
            <a:r>
              <a:rPr lang="en-GB" sz="1800" u="sng" dirty="0"/>
              <a:t>Spring Term </a:t>
            </a:r>
          </a:p>
          <a:p>
            <a:endParaRPr lang="en-GB" sz="1800" dirty="0"/>
          </a:p>
          <a:p>
            <a:r>
              <a:rPr lang="en-GB" sz="1800" dirty="0"/>
              <a:t>St Paul’s Cathedral</a:t>
            </a:r>
          </a:p>
          <a:p>
            <a:endParaRPr lang="en-GB" sz="1800" dirty="0"/>
          </a:p>
          <a:p>
            <a:r>
              <a:rPr lang="en-GB" sz="1800" u="sng" dirty="0"/>
              <a:t>Summer Term</a:t>
            </a:r>
          </a:p>
          <a:p>
            <a:endParaRPr lang="en-GB" sz="1800" dirty="0"/>
          </a:p>
          <a:p>
            <a:r>
              <a:rPr lang="en-GB" sz="1800" dirty="0"/>
              <a:t>Library visit </a:t>
            </a:r>
          </a:p>
          <a:p>
            <a:endParaRPr lang="en-GB" dirty="0"/>
          </a:p>
          <a:p>
            <a:r>
              <a:rPr lang="en-GB" dirty="0"/>
              <a:t> </a:t>
            </a:r>
          </a:p>
        </p:txBody>
      </p:sp>
      <p:pic>
        <p:nvPicPr>
          <p:cNvPr id="1026" name="Picture 2" descr="1M school trip tomorrow | Plover School">
            <a:extLst>
              <a:ext uri="{FF2B5EF4-FFF2-40B4-BE49-F238E27FC236}">
                <a16:creationId xmlns:a16="http://schemas.microsoft.com/office/drawing/2014/main" id="{84B412C6-BD0F-47A5-A546-7F9B9F66A1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5719" y="274581"/>
            <a:ext cx="1970854" cy="1957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86660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2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6943772" cy="53620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Dates</a:t>
            </a:r>
            <a:endParaRPr dirty="0"/>
          </a:p>
        </p:txBody>
      </p:sp>
      <p:sp>
        <p:nvSpPr>
          <p:cNvPr id="119" name="Google Shape;119;p22"/>
          <p:cNvSpPr txBox="1">
            <a:spLocks noGrp="1"/>
          </p:cNvSpPr>
          <p:nvPr>
            <p:ph type="body" idx="1"/>
          </p:nvPr>
        </p:nvSpPr>
        <p:spPr>
          <a:xfrm>
            <a:off x="311700" y="938783"/>
            <a:ext cx="8285560" cy="411483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 algn="just">
              <a:buNone/>
            </a:pPr>
            <a:r>
              <a:rPr lang="en" u="sng" dirty="0">
                <a:solidFill>
                  <a:srgbClr val="002060"/>
                </a:solidFill>
                <a:latin typeface="Comfortaa"/>
                <a:ea typeface="Comfortaa"/>
                <a:cs typeface="Comfortaa"/>
                <a:sym typeface="Comfortaa"/>
              </a:rPr>
              <a:t>Parents Evening </a:t>
            </a:r>
            <a:r>
              <a:rPr lang="en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– W</a:t>
            </a:r>
            <a:r>
              <a:rPr lang="en-GB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e</a:t>
            </a:r>
            <a:r>
              <a:rPr lang="en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dnesday 21st and Thursday 22nd</a:t>
            </a:r>
            <a:r>
              <a:rPr lang="en" baseline="30000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 </a:t>
            </a:r>
            <a:r>
              <a:rPr lang="en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 October</a:t>
            </a:r>
          </a:p>
          <a:p>
            <a:pPr marL="0" indent="0" algn="just">
              <a:buNone/>
            </a:pPr>
            <a:endParaRPr lang="en" dirty="0"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Aututmn Half term: w/c </a:t>
            </a:r>
            <a:r>
              <a:rPr lang="en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Monday</a:t>
            </a: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 </a:t>
            </a:r>
            <a:r>
              <a:rPr lang="en-GB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27th October</a:t>
            </a:r>
            <a:endParaRPr dirty="0"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lang="en" dirty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End of term: </a:t>
            </a:r>
            <a:r>
              <a:rPr lang="en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Thursday 18th December at 1:55pm</a:t>
            </a: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lang="en" dirty="0"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indent="0" algn="just">
              <a:buNone/>
            </a:pPr>
            <a:r>
              <a:rPr lang="en" dirty="0">
                <a:solidFill>
                  <a:schemeClr val="accent1"/>
                </a:solidFill>
                <a:latin typeface="Comfortaa"/>
                <a:ea typeface="Comfortaa"/>
                <a:cs typeface="Comfortaa"/>
                <a:sym typeface="Comfortaa"/>
              </a:rPr>
              <a:t>Return to school: </a:t>
            </a:r>
            <a:r>
              <a:rPr lang="en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Tuesday 5th </a:t>
            </a:r>
            <a:r>
              <a:rPr lang="en-GB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January 2027</a:t>
            </a:r>
          </a:p>
          <a:p>
            <a:pPr marL="0" indent="0" algn="just">
              <a:buNone/>
            </a:pPr>
            <a:r>
              <a:rPr lang="en" u="sng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Class assemblies</a:t>
            </a:r>
          </a:p>
          <a:p>
            <a:pPr marL="0" indent="0" algn="just">
              <a:buNone/>
            </a:pPr>
            <a:endParaRPr lang="en-GB" dirty="0"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indent="0" algn="just">
              <a:buNone/>
            </a:pP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Beverley Class Assembly: </a:t>
            </a:r>
            <a:r>
              <a:rPr lang="en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Wednesday 20</a:t>
            </a:r>
            <a:r>
              <a:rPr lang="en" baseline="30000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th</a:t>
            </a:r>
            <a:r>
              <a:rPr lang="en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 January </a:t>
            </a:r>
          </a:p>
          <a:p>
            <a:pPr marL="0" indent="0" algn="just">
              <a:buNone/>
            </a:pP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Eden Class Assembly: </a:t>
            </a:r>
            <a:r>
              <a:rPr lang="en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Thursday 21st January</a:t>
            </a:r>
          </a:p>
          <a:p>
            <a:pPr marL="0" lvl="0" indent="0" algn="just">
              <a:buNone/>
            </a:pP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Mole Class Assembly: </a:t>
            </a:r>
            <a:r>
              <a:rPr lang="en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Wednesday 27</a:t>
            </a:r>
            <a:r>
              <a:rPr lang="en" baseline="30000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th</a:t>
            </a:r>
            <a:r>
              <a:rPr lang="en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 January</a:t>
            </a: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 dirty="0"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120" name="Google Shape;120;p22"/>
          <p:cNvPicPr preferRelativeResize="0"/>
          <p:nvPr/>
        </p:nvPicPr>
        <p:blipFill rotWithShape="1">
          <a:blip r:embed="rId3">
            <a:alphaModFix/>
          </a:blip>
          <a:srcRect t="10785" b="17785"/>
          <a:stretch/>
        </p:blipFill>
        <p:spPr>
          <a:xfrm>
            <a:off x="7717536" y="89883"/>
            <a:ext cx="1226992" cy="84890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E495E08-85D7-4653-905C-5C9A37D6745D}"/>
              </a:ext>
            </a:extLst>
          </p:cNvPr>
          <p:cNvSpPr txBox="1"/>
          <p:nvPr/>
        </p:nvSpPr>
        <p:spPr>
          <a:xfrm>
            <a:off x="8100000" y="292850"/>
            <a:ext cx="4138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TB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36"/>
          <p:cNvSpPr txBox="1">
            <a:spLocks noGrp="1"/>
          </p:cNvSpPr>
          <p:nvPr>
            <p:ph type="ctrTitle"/>
          </p:nvPr>
        </p:nvSpPr>
        <p:spPr>
          <a:xfrm>
            <a:off x="195500" y="182725"/>
            <a:ext cx="8797500" cy="79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endParaRPr sz="3980" dirty="0">
              <a:solidFill>
                <a:srgbClr val="0000FF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243" name="Google Shape;243;p36"/>
          <p:cNvSpPr txBox="1">
            <a:spLocks noGrp="1"/>
          </p:cNvSpPr>
          <p:nvPr>
            <p:ph type="subTitle" idx="1"/>
          </p:nvPr>
        </p:nvSpPr>
        <p:spPr>
          <a:xfrm>
            <a:off x="290236" y="959991"/>
            <a:ext cx="8674500" cy="93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15">
              <a:solidFill>
                <a:schemeClr val="dk1"/>
              </a:solidFill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655"/>
              <a:buNone/>
            </a:pPr>
            <a:endParaRPr sz="1815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44" name="Google Shape;244;p36"/>
          <p:cNvPicPr preferRelativeResize="0"/>
          <p:nvPr/>
        </p:nvPicPr>
        <p:blipFill rotWithShape="1">
          <a:blip r:embed="rId3">
            <a:alphaModFix/>
          </a:blip>
          <a:srcRect l="28817" t="2459" r="28935" b="69591"/>
          <a:stretch/>
        </p:blipFill>
        <p:spPr>
          <a:xfrm>
            <a:off x="8026575" y="4008575"/>
            <a:ext cx="1004301" cy="10417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61975" y="1235075"/>
            <a:ext cx="4131022" cy="2974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31289027"/>
      </p:ext>
    </p:extLst>
  </p:cSld>
  <p:clrMapOvr>
    <a:masterClrMapping/>
  </p:clrMapOvr>
</p:sld>
</file>

<file path=ppt/theme/theme1.xml><?xml version="1.0" encoding="utf-8"?>
<a:theme xmlns:a="http://schemas.openxmlformats.org/drawingml/2006/main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2363</TotalTime>
  <Words>974</Words>
  <Application>Microsoft Office PowerPoint</Application>
  <PresentationFormat>On-screen Show (16:9)</PresentationFormat>
  <Paragraphs>161</Paragraphs>
  <Slides>19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31" baseType="lpstr">
      <vt:lpstr>Arial</vt:lpstr>
      <vt:lpstr>Comfortaa</vt:lpstr>
      <vt:lpstr>Calibri</vt:lpstr>
      <vt:lpstr>Arial-BoldMT</vt:lpstr>
      <vt:lpstr>Amatic SC</vt:lpstr>
      <vt:lpstr>Lobster</vt:lpstr>
      <vt:lpstr>ArialMT</vt:lpstr>
      <vt:lpstr>Comic Sans MS</vt:lpstr>
      <vt:lpstr>AmaticSC-Bold</vt:lpstr>
      <vt:lpstr>Source Code Pro</vt:lpstr>
      <vt:lpstr>Beach Day</vt:lpstr>
      <vt:lpstr>Simple Light</vt:lpstr>
      <vt:lpstr>PowerPoint Presentation</vt:lpstr>
      <vt:lpstr>Class Names &amp; Teachers </vt:lpstr>
      <vt:lpstr>PowerPoint Presentation</vt:lpstr>
      <vt:lpstr>PowerPoint Presentation</vt:lpstr>
      <vt:lpstr>Reading</vt:lpstr>
      <vt:lpstr>What Your Child’s reading record should look like</vt:lpstr>
      <vt:lpstr>BIG Books       </vt:lpstr>
      <vt:lpstr>Big Books</vt:lpstr>
      <vt:lpstr>PowerPoint Presentation</vt:lpstr>
      <vt:lpstr>PowerPoint Presentation</vt:lpstr>
      <vt:lpstr>Homework</vt:lpstr>
      <vt:lpstr>Green spelling book – complete practise pages in book </vt:lpstr>
      <vt:lpstr>Maths</vt:lpstr>
      <vt:lpstr>PowerPoint Presentation</vt:lpstr>
      <vt:lpstr>Equipment</vt:lpstr>
      <vt:lpstr>Reminders</vt:lpstr>
      <vt:lpstr>PowerPoint Presentation</vt:lpstr>
      <vt:lpstr>Dates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teach37</dc:creator>
  <cp:lastModifiedBy>E Woodward</cp:lastModifiedBy>
  <cp:revision>90</cp:revision>
  <cp:lastPrinted>2025-09-09T12:41:19Z</cp:lastPrinted>
  <dcterms:modified xsi:type="dcterms:W3CDTF">2026-09-25T12:58:18Z</dcterms:modified>
</cp:coreProperties>
</file>